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8"/>
  </p:notesMasterIdLst>
  <p:sldIdLst>
    <p:sldId id="268" r:id="rId2"/>
    <p:sldId id="256" r:id="rId3"/>
    <p:sldId id="273" r:id="rId4"/>
    <p:sldId id="274" r:id="rId5"/>
    <p:sldId id="269" r:id="rId6"/>
    <p:sldId id="270" r:id="rId7"/>
    <p:sldId id="271" r:id="rId8"/>
    <p:sldId id="272" r:id="rId9"/>
    <p:sldId id="275" r:id="rId10"/>
    <p:sldId id="258" r:id="rId11"/>
    <p:sldId id="259" r:id="rId12"/>
    <p:sldId id="263" r:id="rId13"/>
    <p:sldId id="276" r:id="rId14"/>
    <p:sldId id="277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2" autoAdjust="0"/>
    <p:restoredTop sz="87889" autoAdjust="0"/>
  </p:normalViewPr>
  <p:slideViewPr>
    <p:cSldViewPr>
      <p:cViewPr varScale="1">
        <p:scale>
          <a:sx n="101" d="100"/>
          <a:sy n="101" d="100"/>
        </p:scale>
        <p:origin x="193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2022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dLbls>
            <c:dLbl>
              <c:idx val="0"/>
              <c:layout>
                <c:manualLayout>
                  <c:x val="-9.0334879221555184E-3"/>
                  <c:y val="-1.0165790434231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C69-4FFF-88C2-EA83A1E4F5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21,1% от плановой суммы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127849.4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9-4FFF-88C2-EA83A1E4F57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фактически 2022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.11141301770658472"/>
                  <c:y val="-1.270723804278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C69-4FFF-88C2-EA83A1E4F5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21,1% от плановой суммы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26983.5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69-4FFF-88C2-EA83A1E4F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544960"/>
        <c:axId val="109904640"/>
        <c:axId val="0"/>
      </c:bar3DChart>
      <c:catAx>
        <c:axId val="10954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904640"/>
        <c:crosses val="autoZero"/>
        <c:auto val="1"/>
        <c:lblAlgn val="ctr"/>
        <c:lblOffset val="100"/>
        <c:noMultiLvlLbl val="0"/>
      </c:catAx>
      <c:valAx>
        <c:axId val="10990464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09544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16611528760179"/>
          <c:y val="4.1726193177283905E-2"/>
          <c:w val="0.72424244528385739"/>
          <c:h val="0.5249563428789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1431343019499876E-2"/>
                  <c:y val="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862-4283-B805-457D9089EC35}"/>
                </c:ext>
              </c:extLst>
            </c:dLbl>
            <c:dLbl>
              <c:idx val="1"/>
              <c:layout>
                <c:manualLayout>
                  <c:x val="-1.6330490027856987E-2"/>
                  <c:y val="-2.4840745394486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62-4283-B805-457D9089EC35}"/>
                </c:ext>
              </c:extLst>
            </c:dLbl>
            <c:dLbl>
              <c:idx val="2"/>
              <c:layout>
                <c:manualLayout>
                  <c:x val="-2.7761833047356878E-2"/>
                  <c:y val="-2.4840745394486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862-4283-B805-457D9089EC3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Налоговые и неналоговые доходы</c:v>
                </c:pt>
                <c:pt idx="1">
                  <c:v>Субсидии бюджетам субъектов РФ и МО</c:v>
                </c:pt>
                <c:pt idx="2">
                  <c:v>Субвенции бюджетам субъектов РФ и МО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4"/>
                <c:pt idx="0">
                  <c:v>7580.7</c:v>
                </c:pt>
                <c:pt idx="1">
                  <c:v>160419.4</c:v>
                </c:pt>
                <c:pt idx="2">
                  <c:v>400.9</c:v>
                </c:pt>
                <c:pt idx="3">
                  <c:v>43002.6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62-4283-B805-457D9089EC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3.1027931052928275E-2"/>
                  <c:y val="7.4522236183460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862-4283-B805-457D9089EC35}"/>
                </c:ext>
              </c:extLst>
            </c:dLbl>
            <c:dLbl>
              <c:idx val="1"/>
              <c:layout>
                <c:manualLayout>
                  <c:x val="1.7963539030642687E-2"/>
                  <c:y val="-2.4840745394486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862-4283-B805-457D9089EC35}"/>
                </c:ext>
              </c:extLst>
            </c:dLbl>
            <c:dLbl>
              <c:idx val="2"/>
              <c:layout>
                <c:manualLayout>
                  <c:x val="1.9596588033428383E-2"/>
                  <c:y val="-4.968149078897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862-4283-B805-457D9089EC35}"/>
                </c:ext>
              </c:extLst>
            </c:dLbl>
            <c:dLbl>
              <c:idx val="3"/>
              <c:layout>
                <c:manualLayout>
                  <c:x val="4.4092323075213866E-2"/>
                  <c:y val="-1.9872596315589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12C-4998-9ABE-E11EE3BDEBF7}"/>
                </c:ext>
              </c:extLst>
            </c:dLbl>
            <c:dLbl>
              <c:idx val="4"/>
              <c:layout>
                <c:manualLayout>
                  <c:x val="5.5523666094713639E-2"/>
                  <c:y val="1.738852177614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12C-4998-9ABE-E11EE3BDEBF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Налоговые и неналоговые доходы</c:v>
                </c:pt>
                <c:pt idx="1">
                  <c:v>Субсидии бюджетам субъектов РФ и МО</c:v>
                </c:pt>
                <c:pt idx="2">
                  <c:v>Субвенции бюджетам субъектов РФ и МО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4"/>
                <c:pt idx="0" formatCode="#,##0.00">
                  <c:v>19499.8</c:v>
                </c:pt>
                <c:pt idx="1">
                  <c:v>0</c:v>
                </c:pt>
                <c:pt idx="2">
                  <c:v>417.9</c:v>
                </c:pt>
                <c:pt idx="3" formatCode="#,##0.00">
                  <c:v>58338.1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62-4283-B805-457D9089E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551808"/>
        <c:axId val="110553728"/>
      </c:barChart>
      <c:catAx>
        <c:axId val="11055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0553728"/>
        <c:crosses val="autoZero"/>
        <c:auto val="1"/>
        <c:lblAlgn val="ctr"/>
        <c:lblOffset val="100"/>
        <c:noMultiLvlLbl val="0"/>
      </c:catAx>
      <c:valAx>
        <c:axId val="11055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551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68258623238372"/>
          <c:y val="2.6302447876161907E-2"/>
          <c:w val="0.74451908924720023"/>
          <c:h val="0.593655149427841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1.60335720273504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62F-436C-81D0-6A9CAB28A2D5}"/>
                </c:ext>
              </c:extLst>
            </c:dLbl>
            <c:dLbl>
              <c:idx val="3"/>
              <c:layout>
                <c:manualLayout>
                  <c:x val="-5.8303898281274599E-3"/>
                  <c:y val="1.2933748102062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391635089214132E-2"/>
                      <c:h val="7.90017775802688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62F-436C-81D0-6A9CAB28A2D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Налоговые и неналоговые  доходы</c:v>
                </c:pt>
                <c:pt idx="1">
                  <c:v>налог на доходы физических лиц</c:v>
                </c:pt>
                <c:pt idx="2">
                  <c:v>налоги на совокупный доход</c:v>
                </c:pt>
                <c:pt idx="3">
                  <c:v>налог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 имущества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7580.7</c:v>
                </c:pt>
                <c:pt idx="1">
                  <c:v>2518.5</c:v>
                </c:pt>
                <c:pt idx="2">
                  <c:v>10.1</c:v>
                </c:pt>
                <c:pt idx="3">
                  <c:v>759.1</c:v>
                </c:pt>
                <c:pt idx="4">
                  <c:v>54.7</c:v>
                </c:pt>
                <c:pt idx="5">
                  <c:v>1640.5</c:v>
                </c:pt>
                <c:pt idx="6">
                  <c:v>0</c:v>
                </c:pt>
                <c:pt idx="7">
                  <c:v>578.29999999999995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2F-436C-81D0-6A9CAB28A2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3321559312509812E-2"/>
                  <c:y val="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62F-436C-81D0-6A9CAB28A2D5}"/>
                </c:ext>
              </c:extLst>
            </c:dLbl>
            <c:dLbl>
              <c:idx val="1"/>
              <c:layout>
                <c:manualLayout>
                  <c:x val="4.5185521167987762E-2"/>
                  <c:y val="1.410954338406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62F-436C-81D0-6A9CAB28A2D5}"/>
                </c:ext>
              </c:extLst>
            </c:dLbl>
            <c:dLbl>
              <c:idx val="2"/>
              <c:layout>
                <c:manualLayout>
                  <c:x val="1.45759745703186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62F-436C-81D0-6A9CAB28A2D5}"/>
                </c:ext>
              </c:extLst>
            </c:dLbl>
            <c:dLbl>
              <c:idx val="3"/>
              <c:layout>
                <c:manualLayout>
                  <c:x val="3.6439879040069824E-2"/>
                  <c:y val="-1.1757026997000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391635089214132E-2"/>
                      <c:h val="4.13763285560863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62F-436C-81D0-6A9CAB28A2D5}"/>
                </c:ext>
              </c:extLst>
            </c:dLbl>
            <c:dLbl>
              <c:idx val="4"/>
              <c:layout>
                <c:manualLayout>
                  <c:x val="2.4779156769541677E-2"/>
                  <c:y val="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62F-436C-81D0-6A9CAB28A2D5}"/>
                </c:ext>
              </c:extLst>
            </c:dLbl>
            <c:dLbl>
              <c:idx val="5"/>
              <c:layout>
                <c:manualLayout>
                  <c:x val="5.6846300824242565E-2"/>
                  <c:y val="-4.70318112802289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62F-436C-81D0-6A9CAB28A2D5}"/>
                </c:ext>
              </c:extLst>
            </c:dLbl>
            <c:dLbl>
              <c:idx val="6"/>
              <c:layout>
                <c:manualLayout>
                  <c:x val="1.7491169484382358E-2"/>
                  <c:y val="-7.05477169203421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62F-436C-81D0-6A9CAB28A2D5}"/>
                </c:ext>
              </c:extLst>
            </c:dLbl>
            <c:dLbl>
              <c:idx val="7"/>
              <c:layout>
                <c:manualLayout>
                  <c:x val="1.3118377113286664E-2"/>
                  <c:y val="-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62F-436C-81D0-6A9CAB28A2D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Налоговые и неналоговые  доходы</c:v>
                </c:pt>
                <c:pt idx="1">
                  <c:v>налог на доходы физических лиц</c:v>
                </c:pt>
                <c:pt idx="2">
                  <c:v>налоги на совокупный доход</c:v>
                </c:pt>
                <c:pt idx="3">
                  <c:v>налог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 имущества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Лист1!$C$2:$C$9</c:f>
              <c:numCache>
                <c:formatCode>#,##0.00</c:formatCode>
                <c:ptCount val="8"/>
                <c:pt idx="0">
                  <c:v>19499.8</c:v>
                </c:pt>
                <c:pt idx="1">
                  <c:v>2935.6</c:v>
                </c:pt>
                <c:pt idx="2" formatCode="General">
                  <c:v>17</c:v>
                </c:pt>
                <c:pt idx="3" formatCode="General">
                  <c:v>864.6</c:v>
                </c:pt>
                <c:pt idx="4" formatCode="General">
                  <c:v>45.6</c:v>
                </c:pt>
                <c:pt idx="5">
                  <c:v>1641</c:v>
                </c:pt>
                <c:pt idx="6">
                  <c:v>9499.7000000000007</c:v>
                </c:pt>
                <c:pt idx="7">
                  <c:v>4496.3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2F-436C-81D0-6A9CAB28A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228608"/>
        <c:axId val="114099328"/>
        <c:axId val="0"/>
      </c:bar3DChart>
      <c:catAx>
        <c:axId val="114228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099328"/>
        <c:crosses val="autoZero"/>
        <c:auto val="1"/>
        <c:lblAlgn val="ctr"/>
        <c:lblOffset val="100"/>
        <c:noMultiLvlLbl val="0"/>
      </c:catAx>
      <c:valAx>
        <c:axId val="114099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228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894283652313247"/>
          <c:y val="4.120300196850394E-2"/>
          <c:w val="0.57962902495928637"/>
          <c:h val="0.630189546840474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в 2021 г.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1.4338966853728086E-2"/>
                  <c:y val="-2.351590564011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FDB-4560-B4EF-13D028B4C041}"/>
                </c:ext>
              </c:extLst>
            </c:dLbl>
            <c:dLbl>
              <c:idx val="1"/>
              <c:layout>
                <c:manualLayout>
                  <c:x val="-1.5772863539100894E-2"/>
                  <c:y val="-5.8789764100285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FDB-4560-B4EF-13D028B4C041}"/>
                </c:ext>
              </c:extLst>
            </c:dLbl>
            <c:dLbl>
              <c:idx val="3"/>
              <c:layout>
                <c:manualLayout>
                  <c:x val="-2.1508450280592128E-2"/>
                  <c:y val="-1.95965880334283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FDB-4560-B4EF-13D028B4C0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4"/>
                <c:pt idx="0">
                  <c:v>2649.2</c:v>
                </c:pt>
                <c:pt idx="1">
                  <c:v>309.8</c:v>
                </c:pt>
                <c:pt idx="2">
                  <c:v>3279.8</c:v>
                </c:pt>
                <c:pt idx="3">
                  <c:v>114668.5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DB-4560-B4EF-13D028B4C0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в 2022 г.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8677933707456174E-3"/>
                  <c:y val="-1.9596588033429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FDB-4560-B4EF-13D028B4C041}"/>
                </c:ext>
              </c:extLst>
            </c:dLbl>
            <c:dLbl>
              <c:idx val="1"/>
              <c:layout>
                <c:manualLayout>
                  <c:x val="1.003727679760966E-2"/>
                  <c:y val="-1.5677270426742707E-2"/>
                </c:manualLayout>
              </c:layout>
              <c:tx>
                <c:rich>
                  <a:bodyPr/>
                  <a:lstStyle/>
                  <a:p>
                    <a:fld id="{2FB3B451-9979-4648-8839-09B25E6BAF64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15E-45A7-8DF0-6286DD90AF75}"/>
                </c:ext>
              </c:extLst>
            </c:dLbl>
            <c:dLbl>
              <c:idx val="3"/>
              <c:layout>
                <c:manualLayout>
                  <c:x val="3.1545727078201684E-2"/>
                  <c:y val="-7.1853326066816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15E-45A7-8DF0-6286DD90AF75}"/>
                </c:ext>
              </c:extLst>
            </c:dLbl>
            <c:dLbl>
              <c:idx val="4"/>
              <c:layout>
                <c:manualLayout>
                  <c:x val="7.456262763938605E-2"/>
                  <c:y val="8.81838746312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5E-45A7-8DF0-6286DD90A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4"/>
                <c:pt idx="0">
                  <c:v>5973.6</c:v>
                </c:pt>
                <c:pt idx="1">
                  <c:v>417.9</c:v>
                </c:pt>
                <c:pt idx="2">
                  <c:v>3250.5</c:v>
                </c:pt>
                <c:pt idx="3">
                  <c:v>128141.6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DB-4560-B4EF-13D028B4C04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 к 2020 году %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942346965964939E-2"/>
                  <c:y val="-3.91931760668567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DB-4560-B4EF-13D028B4C041}"/>
                </c:ext>
              </c:extLst>
            </c:dLbl>
            <c:dLbl>
              <c:idx val="1"/>
              <c:layout>
                <c:manualLayout>
                  <c:x val="1.5772863539100894E-2"/>
                  <c:y val="-9.798294016714191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DB-4560-B4EF-13D028B4C041}"/>
                </c:ext>
              </c:extLst>
            </c:dLbl>
            <c:dLbl>
              <c:idx val="2"/>
              <c:layout>
                <c:manualLayout>
                  <c:x val="1.003727679760966E-2"/>
                  <c:y val="-9.798294016714120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DB-4560-B4EF-13D028B4C041}"/>
                </c:ext>
              </c:extLst>
            </c:dLbl>
            <c:dLbl>
              <c:idx val="3"/>
              <c:layout>
                <c:manualLayout>
                  <c:x val="1.5772863539100894E-2"/>
                  <c:y val="-7.8386352133714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DB-4560-B4EF-13D028B4C0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</c:strCache>
            </c:strRef>
          </c:cat>
          <c:val>
            <c:numRef>
              <c:f>Лист1!$D$2:$D$6</c:f>
            </c:numRef>
          </c:val>
          <c:extLst>
            <c:ext xmlns:c16="http://schemas.microsoft.com/office/drawing/2014/chart" uri="{C3380CC4-5D6E-409C-BE32-E72D297353CC}">
              <c16:uniqueId val="{0000000A-4FDB-4560-B4EF-13D028B4C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16587904"/>
        <c:axId val="116716672"/>
        <c:axId val="0"/>
      </c:bar3DChart>
      <c:catAx>
        <c:axId val="116587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716672"/>
        <c:crosses val="autoZero"/>
        <c:auto val="1"/>
        <c:lblAlgn val="ctr"/>
        <c:lblOffset val="100"/>
        <c:noMultiLvlLbl val="0"/>
      </c:catAx>
      <c:valAx>
        <c:axId val="11671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58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CD2A0-D6EA-4337-A819-92E3E5ACB05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45D8A-BE3F-4B5B-9B74-BC5CCB6EC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45D8A-BE3F-4B5B-9B74-BC5CCB6ECF4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1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45D8A-BE3F-4B5B-9B74-BC5CCB6ECF4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04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45D8A-BE3F-4B5B-9B74-BC5CCB6ECF4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39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16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5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145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6455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21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856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750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54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2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7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06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8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38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39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04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0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75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951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17581" y="692697"/>
            <a:ext cx="7175351" cy="158417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5400" b="1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379BB">
                  <a:lumMod val="75000"/>
                </a:srgb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Уважаемые жители Чукотского муниципального района!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3" name="Подзаголовок 1"/>
          <p:cNvSpPr txBox="1">
            <a:spLocks/>
          </p:cNvSpPr>
          <p:nvPr/>
        </p:nvSpPr>
        <p:spPr>
          <a:xfrm>
            <a:off x="1042988" y="2565401"/>
            <a:ext cx="7273428" cy="280781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3A447"/>
              </a:buClr>
              <a:buSzPct val="8500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«Бюджет для граждан» - это документ, представленный в виде аналитического материала. Его основная цель – донести актуальную информацию о бюджете и отчет о его исполнении в простой для понимания форме. «Бюджет для граждан» предназначен для Вас, уважаемые жители района. «Бюджет для граждан», в доступной форме  знакомит всех желающих с основными целями, задачами и приоритетными направлениями бюджетной политики, с основными характеристиками бюджета и результатами его исполнения.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3239324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effectLst/>
              </a:rPr>
              <a:t>Безвозмездные поступления из окружного бюджета 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371294"/>
              </p:ext>
            </p:extLst>
          </p:nvPr>
        </p:nvGraphicFramePr>
        <p:xfrm>
          <a:off x="251520" y="1600200"/>
          <a:ext cx="843528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733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72820992"/>
              </p:ext>
            </p:extLst>
          </p:nvPr>
        </p:nvGraphicFramePr>
        <p:xfrm>
          <a:off x="827584" y="1340768"/>
          <a:ext cx="77768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40466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Исполнение доходной части бюджета муниципального </a:t>
            </a:r>
            <a:r>
              <a:rPr lang="ru-RU" sz="2000" dirty="0" smtClean="0">
                <a:solidFill>
                  <a:schemeClr val="bg1"/>
                </a:solidFill>
              </a:rPr>
              <a:t>образования в процентах, </a:t>
            </a:r>
            <a:r>
              <a:rPr lang="ru-RU" sz="2000" dirty="0">
                <a:solidFill>
                  <a:schemeClr val="bg1"/>
                </a:solidFill>
              </a:rPr>
              <a:t>сельское поселение Лаврентия в </a:t>
            </a:r>
            <a:r>
              <a:rPr lang="ru-RU" sz="2000" dirty="0" smtClean="0">
                <a:solidFill>
                  <a:schemeClr val="bg1"/>
                </a:solidFill>
              </a:rPr>
              <a:t>2021-2022 гг.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/>
              </a:rPr>
              <a:t>Динамика</a:t>
            </a:r>
            <a:endParaRPr lang="ru-RU" sz="2000" dirty="0">
              <a:solidFill>
                <a:schemeClr val="bg1"/>
              </a:solidFill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Times New Roman"/>
              </a:rPr>
              <a:t>поступлений доходов в бюджет муниципального образования сельское поселение Лаврентия</a:t>
            </a:r>
            <a:endParaRPr lang="ru-RU" sz="2000" dirty="0">
              <a:solidFill>
                <a:schemeClr val="bg1"/>
              </a:solidFill>
              <a:ea typeface="Times New Roman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41795319"/>
              </p:ext>
            </p:extLst>
          </p:nvPr>
        </p:nvGraphicFramePr>
        <p:xfrm>
          <a:off x="179512" y="1124744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74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538227"/>
            <a:ext cx="79208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Исполнения расходов бюджета по разделам и подразделам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функциональной классификации расходов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бюджетов Российской Федерации за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431770"/>
              </p:ext>
            </p:extLst>
          </p:nvPr>
        </p:nvGraphicFramePr>
        <p:xfrm>
          <a:off x="539554" y="1350965"/>
          <a:ext cx="8208910" cy="5064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4">
                  <a:extLst>
                    <a:ext uri="{9D8B030D-6E8A-4147-A177-3AD203B41FA5}">
                      <a16:colId xmlns:a16="http://schemas.microsoft.com/office/drawing/2014/main" val="3055048262"/>
                    </a:ext>
                  </a:extLst>
                </a:gridCol>
                <a:gridCol w="4611935">
                  <a:extLst>
                    <a:ext uri="{9D8B030D-6E8A-4147-A177-3AD203B41FA5}">
                      <a16:colId xmlns:a16="http://schemas.microsoft.com/office/drawing/2014/main" val="1190585727"/>
                    </a:ext>
                  </a:extLst>
                </a:gridCol>
                <a:gridCol w="1098007">
                  <a:extLst>
                    <a:ext uri="{9D8B030D-6E8A-4147-A177-3AD203B41FA5}">
                      <a16:colId xmlns:a16="http://schemas.microsoft.com/office/drawing/2014/main" val="1900819418"/>
                    </a:ext>
                  </a:extLst>
                </a:gridCol>
                <a:gridCol w="933105">
                  <a:extLst>
                    <a:ext uri="{9D8B030D-6E8A-4147-A177-3AD203B41FA5}">
                      <a16:colId xmlns:a16="http://schemas.microsoft.com/office/drawing/2014/main" val="2562338157"/>
                    </a:ext>
                  </a:extLst>
                </a:gridCol>
                <a:gridCol w="1061809">
                  <a:extLst>
                    <a:ext uri="{9D8B030D-6E8A-4147-A177-3AD203B41FA5}">
                      <a16:colId xmlns:a16="http://schemas.microsoft.com/office/drawing/2014/main" val="1455527405"/>
                    </a:ext>
                  </a:extLst>
                </a:gridCol>
              </a:tblGrid>
              <a:tr h="2155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(тыс.руб.)</a:t>
                      </a:r>
                      <a:endParaRPr lang="ru-RU" sz="11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391407"/>
                  </a:ext>
                </a:extLst>
              </a:tr>
              <a:tr h="4698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разделов и подразделов функциональной классификации расходов бюджетов Российской Федерации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 но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 но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extLst>
                  <a:ext uri="{0D108BD9-81ED-4DB2-BD59-A6C34878D82A}">
                    <a16:rowId xmlns:a16="http://schemas.microsoft.com/office/drawing/2014/main" val="4252508899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6 116,5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5 973,6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176295350"/>
                  </a:ext>
                </a:extLst>
              </a:tr>
              <a:tr h="4570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органа местного самоуправления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1 885,4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1 871,6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533009694"/>
                  </a:ext>
                </a:extLst>
              </a:tr>
              <a:tr h="5758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2489666609"/>
                  </a:ext>
                </a:extLst>
              </a:tr>
              <a:tr h="288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0107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603,2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603,2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1906406907"/>
                  </a:ext>
                </a:extLst>
              </a:tr>
              <a:tr h="247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3 261,0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3 140,9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344431709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3062722016"/>
                  </a:ext>
                </a:extLst>
              </a:tr>
              <a:tr h="400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 и вневойсковая подготовка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4289639966"/>
                  </a:ext>
                </a:extLst>
              </a:tr>
              <a:tr h="351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63 250,5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1139673529"/>
                  </a:ext>
                </a:extLst>
              </a:tr>
              <a:tr h="352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63 250,5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3 250,5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174897760"/>
                  </a:ext>
                </a:extLst>
              </a:tr>
              <a:tr h="35259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157 338,3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128 141,6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3838575748"/>
                  </a:ext>
                </a:extLst>
              </a:tr>
              <a:tr h="353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112 324,5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90 142,6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315005615"/>
                  </a:ext>
                </a:extLst>
              </a:tr>
              <a:tr h="3535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45 013,8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37 999,0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127341739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227 150,4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137 783,6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389089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6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79712" y="116633"/>
            <a:ext cx="48782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ea typeface="Times New Roman" panose="02020603050405020304" pitchFamily="18" charset="0"/>
              </a:rPr>
              <a:t>Анализ исполнения расходов бюджета </a:t>
            </a:r>
            <a:r>
              <a:rPr lang="ru-RU" sz="14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сельского поселения Лаврентия </a:t>
            </a:r>
            <a:r>
              <a:rPr lang="ru-RU" sz="1400" b="1" dirty="0">
                <a:solidFill>
                  <a:schemeClr val="bg1"/>
                </a:solidFill>
                <a:ea typeface="Times New Roman" panose="02020603050405020304" pitchFamily="18" charset="0"/>
              </a:rPr>
              <a:t>по разделам и подразделам функциональной классификации расходов бюджетов Российской Федерации за </a:t>
            </a:r>
            <a:r>
              <a:rPr lang="ru-RU" sz="14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2021-2022 </a:t>
            </a:r>
            <a:r>
              <a:rPr lang="ru-RU" sz="1400" b="1" dirty="0">
                <a:solidFill>
                  <a:schemeClr val="bg1"/>
                </a:solidFill>
                <a:ea typeface="Times New Roman" panose="02020603050405020304" pitchFamily="18" charset="0"/>
              </a:rPr>
              <a:t>годы</a:t>
            </a:r>
            <a:endParaRPr lang="ru-RU" sz="1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352461"/>
              </p:ext>
            </p:extLst>
          </p:nvPr>
        </p:nvGraphicFramePr>
        <p:xfrm>
          <a:off x="539551" y="1350963"/>
          <a:ext cx="8136906" cy="5030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226">
                  <a:extLst>
                    <a:ext uri="{9D8B030D-6E8A-4147-A177-3AD203B41FA5}">
                      <a16:colId xmlns:a16="http://schemas.microsoft.com/office/drawing/2014/main" val="1238606937"/>
                    </a:ext>
                  </a:extLst>
                </a:gridCol>
                <a:gridCol w="4427604">
                  <a:extLst>
                    <a:ext uri="{9D8B030D-6E8A-4147-A177-3AD203B41FA5}">
                      <a16:colId xmlns:a16="http://schemas.microsoft.com/office/drawing/2014/main" val="3648249718"/>
                    </a:ext>
                  </a:extLst>
                </a:gridCol>
                <a:gridCol w="1071576">
                  <a:extLst>
                    <a:ext uri="{9D8B030D-6E8A-4147-A177-3AD203B41FA5}">
                      <a16:colId xmlns:a16="http://schemas.microsoft.com/office/drawing/2014/main" val="1137313419"/>
                    </a:ext>
                  </a:extLst>
                </a:gridCol>
                <a:gridCol w="1036250">
                  <a:extLst>
                    <a:ext uri="{9D8B030D-6E8A-4147-A177-3AD203B41FA5}">
                      <a16:colId xmlns:a16="http://schemas.microsoft.com/office/drawing/2014/main" val="4058701412"/>
                    </a:ext>
                  </a:extLst>
                </a:gridCol>
                <a:gridCol w="1036250">
                  <a:extLst>
                    <a:ext uri="{9D8B030D-6E8A-4147-A177-3AD203B41FA5}">
                      <a16:colId xmlns:a16="http://schemas.microsoft.com/office/drawing/2014/main" val="1579871395"/>
                    </a:ext>
                  </a:extLst>
                </a:gridCol>
              </a:tblGrid>
              <a:tr h="2155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(тыс.руб.)</a:t>
                      </a:r>
                      <a:endParaRPr lang="ru-RU" sz="11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944229"/>
                  </a:ext>
                </a:extLst>
              </a:tr>
              <a:tr h="4698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разделов и подразделов функциональной классификации расходов бюджетов Российской Федерации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2021 году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2022 году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     ния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extLst>
                  <a:ext uri="{0D108BD9-81ED-4DB2-BD59-A6C34878D82A}">
                    <a16:rowId xmlns:a16="http://schemas.microsoft.com/office/drawing/2014/main" val="3593701700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2 649,2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5 973,6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 раза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4262787501"/>
                  </a:ext>
                </a:extLst>
              </a:tr>
              <a:tr h="601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органа местного самоуправления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1 965,0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1 871,6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2931422828"/>
                  </a:ext>
                </a:extLst>
              </a:tr>
              <a:tr h="100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 раза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1234479867"/>
                  </a:ext>
                </a:extLst>
              </a:tr>
              <a:tr h="400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0107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603,2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3538397738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3 140,9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 раза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1671964736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309,8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 раза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248987180"/>
                  </a:ext>
                </a:extLst>
              </a:tr>
              <a:tr h="400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 и вневойсковая подготовка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309,8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 раза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188588535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3 279,8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1041634072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3 279,8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3 250,5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4286440359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114 668,5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128 141,6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67017279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90 248,8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90 142,6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2294971677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24 419,7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37 999,0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 раза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2840228707"/>
                  </a:ext>
                </a:extLst>
              </a:tr>
              <a:tr h="215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120 907,3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137 783,6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" marR="6477" marT="6477" marB="0"/>
                </a:tc>
                <a:extLst>
                  <a:ext uri="{0D108BD9-81ED-4DB2-BD59-A6C34878D82A}">
                    <a16:rowId xmlns:a16="http://schemas.microsoft.com/office/drawing/2014/main" val="1912062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116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3196851"/>
              </p:ext>
            </p:extLst>
          </p:nvPr>
        </p:nvGraphicFramePr>
        <p:xfrm>
          <a:off x="179512" y="188640"/>
          <a:ext cx="885698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8938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Исполнение по источникам финансирования дефицита </a:t>
            </a:r>
            <a:r>
              <a:rPr lang="ru-RU" sz="2000" b="1" dirty="0" smtClean="0">
                <a:solidFill>
                  <a:schemeClr val="bg1"/>
                </a:solidFill>
              </a:rPr>
              <a:t>бюджета в </a:t>
            </a:r>
            <a:r>
              <a:rPr lang="ru-RU" sz="2000" b="1" dirty="0" smtClean="0">
                <a:solidFill>
                  <a:schemeClr val="bg1"/>
                </a:solidFill>
              </a:rPr>
              <a:t>2022 </a:t>
            </a:r>
            <a:r>
              <a:rPr lang="ru-RU" sz="2000" b="1" dirty="0">
                <a:solidFill>
                  <a:schemeClr val="bg1"/>
                </a:solidFill>
              </a:rPr>
              <a:t>году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124744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    Дефицит </a:t>
            </a:r>
            <a:r>
              <a:rPr lang="ru-RU" dirty="0">
                <a:solidFill>
                  <a:schemeClr val="bg1"/>
                </a:solidFill>
              </a:rPr>
              <a:t>и профицит бюджета первоначально не планировался. Фактически бюджет исполнен с </a:t>
            </a:r>
            <a:r>
              <a:rPr lang="ru-RU" dirty="0" smtClean="0">
                <a:solidFill>
                  <a:schemeClr val="bg1"/>
                </a:solidFill>
              </a:rPr>
              <a:t>дефицитом, </a:t>
            </a:r>
            <a:r>
              <a:rPr lang="ru-RU" dirty="0">
                <a:solidFill>
                  <a:schemeClr val="bg1"/>
                </a:solidFill>
              </a:rPr>
              <a:t>который составил </a:t>
            </a:r>
            <a:r>
              <a:rPr lang="ru-RU" dirty="0" smtClean="0">
                <a:solidFill>
                  <a:schemeClr val="bg1"/>
                </a:solidFill>
              </a:rPr>
              <a:t>91 300,4 тыс</a:t>
            </a:r>
            <a:r>
              <a:rPr lang="ru-RU" dirty="0">
                <a:solidFill>
                  <a:schemeClr val="bg1"/>
                </a:solidFill>
              </a:rPr>
              <a:t>. рублей.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x-none" dirty="0" smtClean="0">
                <a:solidFill>
                  <a:schemeClr val="bg1"/>
                </a:solidFill>
              </a:rPr>
              <a:t>В </a:t>
            </a:r>
            <a:r>
              <a:rPr lang="x-none" dirty="0">
                <a:solidFill>
                  <a:schemeClr val="bg1"/>
                </a:solidFill>
              </a:rPr>
              <a:t>бюджете сельского поселения на 01 января 20</a:t>
            </a:r>
            <a:r>
              <a:rPr lang="ru-RU" dirty="0" smtClean="0">
                <a:solidFill>
                  <a:schemeClr val="bg1"/>
                </a:solidFill>
              </a:rPr>
              <a:t>23</a:t>
            </a:r>
            <a:r>
              <a:rPr lang="x-none" dirty="0" smtClean="0">
                <a:solidFill>
                  <a:schemeClr val="bg1"/>
                </a:solidFill>
              </a:rPr>
              <a:t> </a:t>
            </a:r>
            <a:r>
              <a:rPr lang="x-none" dirty="0">
                <a:solidFill>
                  <a:schemeClr val="bg1"/>
                </a:solidFill>
              </a:rPr>
              <a:t>года остаток денежных средств составил </a:t>
            </a:r>
            <a:r>
              <a:rPr lang="ru-RU" dirty="0" smtClean="0">
                <a:solidFill>
                  <a:schemeClr val="bg1"/>
                </a:solidFill>
              </a:rPr>
              <a:t>1 552 275,60 </a:t>
            </a:r>
            <a:r>
              <a:rPr lang="x-none" dirty="0" smtClean="0">
                <a:solidFill>
                  <a:schemeClr val="bg1"/>
                </a:solidFill>
              </a:rPr>
              <a:t>рублей</a:t>
            </a:r>
            <a:r>
              <a:rPr lang="x-none" dirty="0">
                <a:solidFill>
                  <a:schemeClr val="bg1"/>
                </a:solidFill>
              </a:rPr>
              <a:t>, в том числе: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x-none" dirty="0">
                <a:solidFill>
                  <a:schemeClr val="bg1"/>
                </a:solidFill>
              </a:rPr>
              <a:t>- собственные доходы – </a:t>
            </a:r>
            <a:r>
              <a:rPr lang="ru-RU" dirty="0" smtClean="0">
                <a:solidFill>
                  <a:schemeClr val="bg1"/>
                </a:solidFill>
              </a:rPr>
              <a:t>1 552 275,60 </a:t>
            </a:r>
            <a:r>
              <a:rPr lang="x-none" dirty="0" smtClean="0">
                <a:solidFill>
                  <a:schemeClr val="bg1"/>
                </a:solidFill>
              </a:rPr>
              <a:t>рублей</a:t>
            </a:r>
            <a:r>
              <a:rPr lang="x-none"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x-none" dirty="0" smtClean="0">
                <a:solidFill>
                  <a:schemeClr val="bg1"/>
                </a:solidFill>
              </a:rPr>
              <a:t>Долговые </a:t>
            </a:r>
            <a:r>
              <a:rPr lang="x-none" dirty="0">
                <a:solidFill>
                  <a:schemeClr val="bg1"/>
                </a:solidFill>
              </a:rPr>
              <a:t>обязательства в бюджете муниципального образования сельское</a:t>
            </a:r>
            <a:r>
              <a:rPr lang="ru-RU" dirty="0">
                <a:solidFill>
                  <a:schemeClr val="bg1"/>
                </a:solidFill>
              </a:rPr>
              <a:t> Лаврентия на </a:t>
            </a:r>
            <a:r>
              <a:rPr lang="ru-RU" dirty="0" smtClean="0">
                <a:solidFill>
                  <a:schemeClr val="bg1"/>
                </a:solidFill>
              </a:rPr>
              <a:t>01.01.2023 </a:t>
            </a:r>
            <a:r>
              <a:rPr lang="ru-RU" dirty="0">
                <a:solidFill>
                  <a:schemeClr val="bg1"/>
                </a:solidFill>
              </a:rPr>
              <a:t>года отсутствуют</a:t>
            </a:r>
            <a:r>
              <a:rPr lang="ru-RU" dirty="0" smtClean="0">
                <a:solidFill>
                  <a:schemeClr val="bg1"/>
                </a:solidFill>
              </a:rPr>
              <a:t>.                 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7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08720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Исполнение бюджета муниципального образования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сельское поселение Лаврентия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Исполнение бюджета муниципального образования сельское поселение Лаврентия в </a:t>
            </a:r>
            <a:r>
              <a:rPr lang="ru-RU" dirty="0" smtClean="0">
                <a:solidFill>
                  <a:schemeClr val="bg1"/>
                </a:solidFill>
              </a:rPr>
              <a:t>2022 </a:t>
            </a:r>
            <a:r>
              <a:rPr lang="ru-RU" dirty="0">
                <a:solidFill>
                  <a:schemeClr val="bg1"/>
                </a:solidFill>
              </a:rPr>
              <a:t>году осуществлялось в соответствии с Соглашением между муниципальным образованием сельское поселение Лаврентия и муниципальным образованием Чукотский муниципальный район о передаче органам местного самоуправления муниципального образования Чукотский муниципальный район осуществления части своих полномочий по решению вопросов местного значения, за счет межбюджетных трансфертов, предоставляемых в бюджет муниципального образования Чукотский муниципальный район из бюджета сельского поселения Лаврентия – Управлением финансов, экономики и имущественных отношений муниципального образования Чукотский муниципальный район. Кассовое исполнение – Управлением федерального казначейства Чукотского автономного округа.</a:t>
            </a:r>
          </a:p>
        </p:txBody>
      </p:sp>
    </p:spTree>
    <p:extLst>
      <p:ext uri="{BB962C8B-B14F-4D97-AF65-F5344CB8AC3E}">
        <p14:creationId xmlns:p14="http://schemas.microsoft.com/office/powerpoint/2010/main" val="311237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992888" cy="4797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Основные определения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Бюджет - </a:t>
            </a:r>
            <a:r>
              <a:rPr lang="ru-RU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самоуправления;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Бюджетный процесс</a:t>
            </a: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- регламентируемая законодательством Российской Федерации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отчетности;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Доходы бюджета -</a:t>
            </a: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поступающие в бюджет денежные средства, за исключением средств, являющихся в соответствии с Бюджетным Кодексом источниками финансирования дефицита бюджета;</a:t>
            </a:r>
            <a:endParaRPr lang="ru-RU" sz="16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87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190" y="764704"/>
            <a:ext cx="8208912" cy="5919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Расходы бюджета -</a:t>
            </a: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выплачиваемые из бюджета денежные средства, за исключением средств, являющихся в соответствии с Бюджетным Кодексом источниками финансирования дефицита бюджета;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Дефицит бюджета –</a:t>
            </a: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превышение расходов бюджета над его доходами;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Профицит бюджета -</a:t>
            </a: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превышение доходов бюджета над его расходами;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Межбюджетные трансферты </a:t>
            </a:r>
            <a:r>
              <a:rPr lang="ru-RU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16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Дотации - </a:t>
            </a:r>
            <a:r>
              <a:rPr lang="ru-RU" sz="16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межбюджетные трансферты, предоставляемые на безвозмездной и безвозвратной основе без установления направлений и (или) условий их использования;</a:t>
            </a:r>
            <a:endParaRPr lang="ru-RU" sz="1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16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Субсидия - </a:t>
            </a:r>
            <a:r>
              <a:rPr lang="ru-RU" sz="16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бюджетные средства, предоставляемые юридическим и физическим лицам, бюджету другого уровня на условиях долевого финансирования программ, отраслей, предприятий и т.д.;</a:t>
            </a:r>
            <a:endParaRPr lang="ru-RU" sz="1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16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Субвенция - </a:t>
            </a:r>
            <a:r>
              <a:rPr lang="ru-RU" sz="16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бюджетные средства, предоставляемые бюджету другого уровня на безвозвратной и безвозмездной основе на осуществление целевых расходов.</a:t>
            </a:r>
            <a:endParaRPr lang="ru-RU" sz="1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endParaRPr lang="ru-RU" sz="1600" dirty="0" smtClean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endParaRPr lang="ru-RU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endParaRPr lang="ru-RU" sz="16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999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77368"/>
              </p:ext>
            </p:extLst>
          </p:nvPr>
        </p:nvGraphicFramePr>
        <p:xfrm>
          <a:off x="467543" y="260648"/>
          <a:ext cx="8297633" cy="6264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0195">
                  <a:extLst>
                    <a:ext uri="{9D8B030D-6E8A-4147-A177-3AD203B41FA5}">
                      <a16:colId xmlns:a16="http://schemas.microsoft.com/office/drawing/2014/main" val="795835935"/>
                    </a:ext>
                  </a:extLst>
                </a:gridCol>
                <a:gridCol w="4132229">
                  <a:extLst>
                    <a:ext uri="{9D8B030D-6E8A-4147-A177-3AD203B41FA5}">
                      <a16:colId xmlns:a16="http://schemas.microsoft.com/office/drawing/2014/main" val="3650736674"/>
                    </a:ext>
                  </a:extLst>
                </a:gridCol>
                <a:gridCol w="865621">
                  <a:extLst>
                    <a:ext uri="{9D8B030D-6E8A-4147-A177-3AD203B41FA5}">
                      <a16:colId xmlns:a16="http://schemas.microsoft.com/office/drawing/2014/main" val="3540038610"/>
                    </a:ext>
                  </a:extLst>
                </a:gridCol>
                <a:gridCol w="867202">
                  <a:extLst>
                    <a:ext uri="{9D8B030D-6E8A-4147-A177-3AD203B41FA5}">
                      <a16:colId xmlns:a16="http://schemas.microsoft.com/office/drawing/2014/main" val="2129143526"/>
                    </a:ext>
                  </a:extLst>
                </a:gridCol>
                <a:gridCol w="682386">
                  <a:extLst>
                    <a:ext uri="{9D8B030D-6E8A-4147-A177-3AD203B41FA5}">
                      <a16:colId xmlns:a16="http://schemas.microsoft.com/office/drawing/2014/main" val="3984716914"/>
                    </a:ext>
                  </a:extLst>
                </a:gridCol>
              </a:tblGrid>
              <a:tr h="34467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поступивших доходов бюджета муниципального образования сельское поселение Лаврентия по состоянию на 01 января 2023 г.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575603"/>
                  </a:ext>
                </a:extLst>
              </a:tr>
              <a:tr h="20423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b"/>
                </a:tc>
                <a:extLst>
                  <a:ext uri="{0D108BD9-81ED-4DB2-BD59-A6C34878D82A}">
                    <a16:rowId xmlns:a16="http://schemas.microsoft.com/office/drawing/2014/main" val="3935564282"/>
                  </a:ext>
                </a:extLst>
              </a:tr>
              <a:tr h="487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бюджетной классификации Российской Федерации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ctr"/>
                </a:tc>
                <a:extLst>
                  <a:ext uri="{0D108BD9-81ED-4DB2-BD59-A6C34878D82A}">
                    <a16:rowId xmlns:a16="http://schemas.microsoft.com/office/drawing/2014/main" val="3137653557"/>
                  </a:ext>
                </a:extLst>
              </a:tr>
              <a:tr h="17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 anchor="b"/>
                </a:tc>
                <a:extLst>
                  <a:ext uri="{0D108BD9-81ED-4DB2-BD59-A6C34878D82A}">
                    <a16:rowId xmlns:a16="http://schemas.microsoft.com/office/drawing/2014/main" val="2482353243"/>
                  </a:ext>
                </a:extLst>
              </a:tr>
              <a:tr h="344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1 00 00000 00 0000 000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9 221,0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19 499,8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 раза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395424865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1 01 00000 00 0000 000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 НА  ПРИБЫЛЬ,  ДОХОДЫ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2 398,5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2 935,6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2897535336"/>
                  </a:ext>
                </a:extLst>
              </a:tr>
              <a:tr h="24970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1 01 02000 01 0000 110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2 398,5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2 935,6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1909706978"/>
                  </a:ext>
                </a:extLst>
              </a:tr>
              <a:tr h="919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1 01 02010 01 0000 110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2 368,1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2 895,9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2310552855"/>
                  </a:ext>
                </a:extLst>
              </a:tr>
              <a:tr h="555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1 01 02030 01 0000 110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 на  доходы  физических  лиц  с   доходов, полученных физическими лицами в соответствии  со  статьей  228   Налогового   кодекса   Российской Федерации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206490772"/>
                  </a:ext>
                </a:extLst>
              </a:tr>
              <a:tr h="555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1 01 02080 01 0000 110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в части суммы налога, превышающей 650 000 рублей, относящейся к части налоговой базы, превышающей 5 000 000 рублей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153,4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1851979156"/>
                  </a:ext>
                </a:extLst>
              </a:tr>
              <a:tr h="217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1 05 00000 00 0000 000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124639348"/>
                  </a:ext>
                </a:extLst>
              </a:tr>
              <a:tr h="2083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1 05 03000 01 0000 110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3517002400"/>
                  </a:ext>
                </a:extLst>
              </a:tr>
              <a:tr h="344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1 05 03010 01 0000 110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3840746740"/>
                  </a:ext>
                </a:extLst>
              </a:tr>
              <a:tr h="344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1 06 00000 00 0000 000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833,4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864,6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4150837469"/>
                  </a:ext>
                </a:extLst>
              </a:tr>
              <a:tr h="344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1 06 01000 00 0000 110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3893042047"/>
                  </a:ext>
                </a:extLst>
              </a:tr>
              <a:tr h="690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1 06 01030 10 0000 110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89" marR="2589" marT="2589" marB="0"/>
                </a:tc>
                <a:extLst>
                  <a:ext uri="{0D108BD9-81ED-4DB2-BD59-A6C34878D82A}">
                    <a16:rowId xmlns:a16="http://schemas.microsoft.com/office/drawing/2014/main" val="2032975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6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433570"/>
              </p:ext>
            </p:extLst>
          </p:nvPr>
        </p:nvGraphicFramePr>
        <p:xfrm>
          <a:off x="395536" y="260649"/>
          <a:ext cx="8424936" cy="6264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7048">
                  <a:extLst>
                    <a:ext uri="{9D8B030D-6E8A-4147-A177-3AD203B41FA5}">
                      <a16:colId xmlns:a16="http://schemas.microsoft.com/office/drawing/2014/main" val="2105135565"/>
                    </a:ext>
                  </a:extLst>
                </a:gridCol>
                <a:gridCol w="4195627">
                  <a:extLst>
                    <a:ext uri="{9D8B030D-6E8A-4147-A177-3AD203B41FA5}">
                      <a16:colId xmlns:a16="http://schemas.microsoft.com/office/drawing/2014/main" val="2892721427"/>
                    </a:ext>
                  </a:extLst>
                </a:gridCol>
                <a:gridCol w="878900">
                  <a:extLst>
                    <a:ext uri="{9D8B030D-6E8A-4147-A177-3AD203B41FA5}">
                      <a16:colId xmlns:a16="http://schemas.microsoft.com/office/drawing/2014/main" val="1467601065"/>
                    </a:ext>
                  </a:extLst>
                </a:gridCol>
                <a:gridCol w="880504">
                  <a:extLst>
                    <a:ext uri="{9D8B030D-6E8A-4147-A177-3AD203B41FA5}">
                      <a16:colId xmlns:a16="http://schemas.microsoft.com/office/drawing/2014/main" val="842961981"/>
                    </a:ext>
                  </a:extLst>
                </a:gridCol>
                <a:gridCol w="692857">
                  <a:extLst>
                    <a:ext uri="{9D8B030D-6E8A-4147-A177-3AD203B41FA5}">
                      <a16:colId xmlns:a16="http://schemas.microsoft.com/office/drawing/2014/main" val="2834002141"/>
                    </a:ext>
                  </a:extLst>
                </a:gridCol>
              </a:tblGrid>
              <a:tr h="2956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1 06 06000 00 0000 110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805,1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814,8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391648484"/>
                  </a:ext>
                </a:extLst>
              </a:tr>
              <a:tr h="20064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1 06 06030 03 0000 110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 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798,8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807,9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2172422760"/>
                  </a:ext>
                </a:extLst>
              </a:tr>
              <a:tr h="398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1 06 06033 10 0000 110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организаций, обладающих земельным участком, расположенным в границах сельских  поселений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798,8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807,9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3209470252"/>
                  </a:ext>
                </a:extLst>
              </a:tr>
              <a:tr h="398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1 06 06040 00 0000 110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93119310"/>
                  </a:ext>
                </a:extLst>
              </a:tr>
              <a:tr h="5966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1 06 06043 10 0000 110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109,5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3746052409"/>
                  </a:ext>
                </a:extLst>
              </a:tr>
              <a:tr h="20064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1 08 00000 00 0000 000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2822959269"/>
                  </a:ext>
                </a:extLst>
              </a:tr>
              <a:tr h="5966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1 08 04000 01 0000 110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2211623399"/>
                  </a:ext>
                </a:extLst>
              </a:tr>
              <a:tr h="79464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1 08 04020 01 0000 110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2618885442"/>
                  </a:ext>
                </a:extLst>
              </a:tr>
              <a:tr h="5966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1 11 00000 00 0000 000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1 434,1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1 641,0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2130013952"/>
                  </a:ext>
                </a:extLst>
              </a:tr>
              <a:tr h="1190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1 11 05000 00 0000 120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1 060,2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1 267,1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2202713169"/>
                  </a:ext>
                </a:extLst>
              </a:tr>
              <a:tr h="5966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1 11 05070 00 0000 120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1 060,2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1 267,1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903765238"/>
                  </a:ext>
                </a:extLst>
              </a:tr>
              <a:tr h="398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1 11 05075 10 0000 120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1 060,2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1 267,1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6" marR="2236" marT="2236" marB="0"/>
                </a:tc>
                <a:extLst>
                  <a:ext uri="{0D108BD9-81ED-4DB2-BD59-A6C34878D82A}">
                    <a16:rowId xmlns:a16="http://schemas.microsoft.com/office/drawing/2014/main" val="3814795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41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957146"/>
              </p:ext>
            </p:extLst>
          </p:nvPr>
        </p:nvGraphicFramePr>
        <p:xfrm>
          <a:off x="395536" y="332655"/>
          <a:ext cx="8424936" cy="6120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7047">
                  <a:extLst>
                    <a:ext uri="{9D8B030D-6E8A-4147-A177-3AD203B41FA5}">
                      <a16:colId xmlns:a16="http://schemas.microsoft.com/office/drawing/2014/main" val="1398046917"/>
                    </a:ext>
                  </a:extLst>
                </a:gridCol>
                <a:gridCol w="4195627">
                  <a:extLst>
                    <a:ext uri="{9D8B030D-6E8A-4147-A177-3AD203B41FA5}">
                      <a16:colId xmlns:a16="http://schemas.microsoft.com/office/drawing/2014/main" val="2798046935"/>
                    </a:ext>
                  </a:extLst>
                </a:gridCol>
                <a:gridCol w="878901">
                  <a:extLst>
                    <a:ext uri="{9D8B030D-6E8A-4147-A177-3AD203B41FA5}">
                      <a16:colId xmlns:a16="http://schemas.microsoft.com/office/drawing/2014/main" val="2726177531"/>
                    </a:ext>
                  </a:extLst>
                </a:gridCol>
                <a:gridCol w="880504">
                  <a:extLst>
                    <a:ext uri="{9D8B030D-6E8A-4147-A177-3AD203B41FA5}">
                      <a16:colId xmlns:a16="http://schemas.microsoft.com/office/drawing/2014/main" val="3599321712"/>
                    </a:ext>
                  </a:extLst>
                </a:gridCol>
                <a:gridCol w="692857">
                  <a:extLst>
                    <a:ext uri="{9D8B030D-6E8A-4147-A177-3AD203B41FA5}">
                      <a16:colId xmlns:a16="http://schemas.microsoft.com/office/drawing/2014/main" val="2926085102"/>
                    </a:ext>
                  </a:extLst>
                </a:gridCol>
              </a:tblGrid>
              <a:tr h="8737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1 11 09000 00 0000 120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extLst>
                  <a:ext uri="{0D108BD9-81ED-4DB2-BD59-A6C34878D82A}">
                    <a16:rowId xmlns:a16="http://schemas.microsoft.com/office/drawing/2014/main" val="2857063205"/>
                  </a:ext>
                </a:extLst>
              </a:tr>
              <a:tr h="8737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1 11 09040 00 0000 120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extLst>
                  <a:ext uri="{0D108BD9-81ED-4DB2-BD59-A6C34878D82A}">
                    <a16:rowId xmlns:a16="http://schemas.microsoft.com/office/drawing/2014/main" val="260333300"/>
                  </a:ext>
                </a:extLst>
              </a:tr>
              <a:tr h="8737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1 11 09045 10 0000 120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extLst>
                  <a:ext uri="{0D108BD9-81ED-4DB2-BD59-A6C34878D82A}">
                    <a16:rowId xmlns:a16="http://schemas.microsoft.com/office/drawing/2014/main" val="1180670056"/>
                  </a:ext>
                </a:extLst>
              </a:tr>
              <a:tr h="350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1 13 00000 00 0000 000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 УСЛУГ И КОМПЕНСАЦИИ ЗАТРАТ ГОСУДАРСТВА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9 499,7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extLst>
                  <a:ext uri="{0D108BD9-81ED-4DB2-BD59-A6C34878D82A}">
                    <a16:rowId xmlns:a16="http://schemas.microsoft.com/office/drawing/2014/main" val="1105041302"/>
                  </a:ext>
                </a:extLst>
              </a:tr>
              <a:tr h="350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13 02000 00 0000 130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9 499,7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extLst>
                  <a:ext uri="{0D108BD9-81ED-4DB2-BD59-A6C34878D82A}">
                    <a16:rowId xmlns:a16="http://schemas.microsoft.com/office/drawing/2014/main" val="2118694001"/>
                  </a:ext>
                </a:extLst>
              </a:tr>
              <a:tr h="5251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13 02995 10 0000 130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 от  компенсации  затрат  бюджетов  сельских поселений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9 499,7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extLst>
                  <a:ext uri="{0D108BD9-81ED-4DB2-BD59-A6C34878D82A}">
                    <a16:rowId xmlns:a16="http://schemas.microsoft.com/office/drawing/2014/main" val="1159025538"/>
                  </a:ext>
                </a:extLst>
              </a:tr>
              <a:tr h="17643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1 16 00000 00 0000 000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4 496,3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4 496,3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extLst>
                  <a:ext uri="{0D108BD9-81ED-4DB2-BD59-A6C34878D82A}">
                    <a16:rowId xmlns:a16="http://schemas.microsoft.com/office/drawing/2014/main" val="3815025961"/>
                  </a:ext>
                </a:extLst>
              </a:tr>
              <a:tr h="12224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1 16 07000 00 0000 140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4 496,3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4 496,3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extLst>
                  <a:ext uri="{0D108BD9-81ED-4DB2-BD59-A6C34878D82A}">
                    <a16:rowId xmlns:a16="http://schemas.microsoft.com/office/drawing/2014/main" val="1136830605"/>
                  </a:ext>
                </a:extLst>
              </a:tr>
              <a:tr h="8737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1 16 07010 10 0000 140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неустойки, пени, уплаченные в случае просрочки исполнения поставщиком (подрядчиком, исполнителем) обязательств, предусмотренных муниципальным контрактом, заключенным муниципальным органом, казенным учреждением сельского поселения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4 496,3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4 496,3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15" marR="2015" marT="2015" marB="0"/>
                </a:tc>
                <a:extLst>
                  <a:ext uri="{0D108BD9-81ED-4DB2-BD59-A6C34878D82A}">
                    <a16:rowId xmlns:a16="http://schemas.microsoft.com/office/drawing/2014/main" val="326226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61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939086"/>
              </p:ext>
            </p:extLst>
          </p:nvPr>
        </p:nvGraphicFramePr>
        <p:xfrm>
          <a:off x="467544" y="404663"/>
          <a:ext cx="8280919" cy="5904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6670">
                  <a:extLst>
                    <a:ext uri="{9D8B030D-6E8A-4147-A177-3AD203B41FA5}">
                      <a16:colId xmlns:a16="http://schemas.microsoft.com/office/drawing/2014/main" val="1568200083"/>
                    </a:ext>
                  </a:extLst>
                </a:gridCol>
                <a:gridCol w="4123907">
                  <a:extLst>
                    <a:ext uri="{9D8B030D-6E8A-4147-A177-3AD203B41FA5}">
                      <a16:colId xmlns:a16="http://schemas.microsoft.com/office/drawing/2014/main" val="1256092625"/>
                    </a:ext>
                  </a:extLst>
                </a:gridCol>
                <a:gridCol w="863877">
                  <a:extLst>
                    <a:ext uri="{9D8B030D-6E8A-4147-A177-3AD203B41FA5}">
                      <a16:colId xmlns:a16="http://schemas.microsoft.com/office/drawing/2014/main" val="813820941"/>
                    </a:ext>
                  </a:extLst>
                </a:gridCol>
                <a:gridCol w="865453">
                  <a:extLst>
                    <a:ext uri="{9D8B030D-6E8A-4147-A177-3AD203B41FA5}">
                      <a16:colId xmlns:a16="http://schemas.microsoft.com/office/drawing/2014/main" val="1216957247"/>
                    </a:ext>
                  </a:extLst>
                </a:gridCol>
                <a:gridCol w="681012">
                  <a:extLst>
                    <a:ext uri="{9D8B030D-6E8A-4147-A177-3AD203B41FA5}">
                      <a16:colId xmlns:a16="http://schemas.microsoft.com/office/drawing/2014/main" val="3842393676"/>
                    </a:ext>
                  </a:extLst>
                </a:gridCol>
              </a:tblGrid>
              <a:tr h="344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2 00 00000 00 0000 000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127 849,4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26 983,5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2503878131"/>
                  </a:ext>
                </a:extLst>
              </a:tr>
              <a:tr h="5148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2 02 00000 00 0000 000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127 849,4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58 756,0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320946564"/>
                  </a:ext>
                </a:extLst>
              </a:tr>
              <a:tr h="35075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2 02 30000 00 0000 150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684235801"/>
                  </a:ext>
                </a:extLst>
              </a:tr>
              <a:tr h="5261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2 02 35118 00 0000 150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первичного воинского учета на территориях, где отсутствуют военные комиссариаты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1994800767"/>
                  </a:ext>
                </a:extLst>
              </a:tr>
              <a:tr h="6850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2 02 35118 10 0000 150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2416233412"/>
                  </a:ext>
                </a:extLst>
              </a:tr>
              <a:tr h="35075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2 02 40000 00 0000 150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127 404,3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58 338,1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2799737109"/>
                  </a:ext>
                </a:extLst>
              </a:tr>
              <a:tr h="5261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2 02 49999 00 0000 150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127 404,3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58 338,1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2772271616"/>
                  </a:ext>
                </a:extLst>
              </a:tr>
              <a:tr h="4503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2 02 49999 10 0000 150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127 404,3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58 338,1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1718981983"/>
                  </a:ext>
                </a:extLst>
              </a:tr>
              <a:tr h="5261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2 19 00000 00 0000 000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-31 772,5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604304041"/>
                  </a:ext>
                </a:extLst>
              </a:tr>
              <a:tr h="70149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2 19 35118 10 0000 150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субвенций на осуществление первичного воинского учета на территориях, где отсутствуют военные комиссариаты из бюджетов сельских поселений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-91,1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1440088618"/>
                  </a:ext>
                </a:extLst>
              </a:tr>
              <a:tr h="70149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2 19 60010 10 0000 150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остатков субсидий, субвенций и иных межбюджетных трансфертов, имеющих целевое назначение, прошлых лет из бюджетов сельских поселений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-31 681,4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1579363009"/>
                  </a:ext>
                </a:extLst>
              </a:tr>
              <a:tr h="22705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137 070,4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46 483,3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4" marR="2854" marT="2854" marB="0"/>
                </a:tc>
                <a:extLst>
                  <a:ext uri="{0D108BD9-81ED-4DB2-BD59-A6C34878D82A}">
                    <a16:rowId xmlns:a16="http://schemas.microsoft.com/office/drawing/2014/main" val="409800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829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35696" y="633264"/>
            <a:ext cx="524149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доходной части бюджета муниципального образования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сельское поселение Лаврентия за 2022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762854"/>
              </p:ext>
            </p:extLst>
          </p:nvPr>
        </p:nvGraphicFramePr>
        <p:xfrm>
          <a:off x="467543" y="1556792"/>
          <a:ext cx="8280920" cy="4896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0018">
                  <a:extLst>
                    <a:ext uri="{9D8B030D-6E8A-4147-A177-3AD203B41FA5}">
                      <a16:colId xmlns:a16="http://schemas.microsoft.com/office/drawing/2014/main" val="4185427791"/>
                    </a:ext>
                  </a:extLst>
                </a:gridCol>
                <a:gridCol w="1931100">
                  <a:extLst>
                    <a:ext uri="{9D8B030D-6E8A-4147-A177-3AD203B41FA5}">
                      <a16:colId xmlns:a16="http://schemas.microsoft.com/office/drawing/2014/main" val="4029444665"/>
                    </a:ext>
                  </a:extLst>
                </a:gridCol>
                <a:gridCol w="2919802">
                  <a:extLst>
                    <a:ext uri="{9D8B030D-6E8A-4147-A177-3AD203B41FA5}">
                      <a16:colId xmlns:a16="http://schemas.microsoft.com/office/drawing/2014/main" val="3142175641"/>
                    </a:ext>
                  </a:extLst>
                </a:gridCol>
              </a:tblGrid>
              <a:tr h="72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Наименование налогов и неналоговых платежей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Сумма платежей тыс. руб.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Удельный вес в общем объеме налоговых и неналоговых доходов (%)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3586449"/>
                  </a:ext>
                </a:extLst>
              </a:tr>
              <a:tr h="242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066207"/>
                  </a:ext>
                </a:extLst>
              </a:tr>
              <a:tr h="484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Налог на доходы физических лиц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2 935,6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15,1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56796"/>
                  </a:ext>
                </a:extLst>
              </a:tr>
              <a:tr h="242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Налоги на совокупный доход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17,0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0,1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411435"/>
                  </a:ext>
                </a:extLst>
              </a:tr>
              <a:tr h="296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Налоги на имущество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864,6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4,4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17421"/>
                  </a:ext>
                </a:extLst>
              </a:tr>
              <a:tr h="242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Государственная пошлина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45,6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0,2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72318"/>
                  </a:ext>
                </a:extLst>
              </a:tr>
              <a:tr h="968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1 641,0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8,4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7767406"/>
                  </a:ext>
                </a:extLst>
              </a:tr>
              <a:tr h="72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9 499,7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48,7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689741"/>
                  </a:ext>
                </a:extLst>
              </a:tr>
              <a:tr h="484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Штрафы, санкции, возмещение ущерба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4 496,3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23,1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211350"/>
                  </a:ext>
                </a:extLst>
              </a:tr>
              <a:tr h="484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ИТОГО НАЛОГОВЫЕ И НЕНАЛОГОВЫЕ ДОХОДЫ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19 499,8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100,0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086" marR="620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746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1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1638</TotalTime>
  <Words>2076</Words>
  <Application>Microsoft Office PowerPoint</Application>
  <PresentationFormat>Экран (4:3)</PresentationFormat>
  <Paragraphs>470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Calibri</vt:lpstr>
      <vt:lpstr>Century Gothic</vt:lpstr>
      <vt:lpstr>Georgia</vt:lpstr>
      <vt:lpstr>Times New Roman</vt:lpstr>
      <vt:lpstr>Trebuchet MS</vt:lpstr>
      <vt:lpstr>Wingdings</vt:lpstr>
      <vt:lpstr>Wingdings 2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Безвозмездные поступления из окружного бюджета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БибиковаОльга</dc:creator>
  <cp:lastModifiedBy>Мира</cp:lastModifiedBy>
  <cp:revision>70</cp:revision>
  <dcterms:created xsi:type="dcterms:W3CDTF">2017-04-29T21:39:45Z</dcterms:created>
  <dcterms:modified xsi:type="dcterms:W3CDTF">2023-05-21T23:52:48Z</dcterms:modified>
</cp:coreProperties>
</file>